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AD18"/>
    <a:srgbClr val="CC6600"/>
    <a:srgbClr val="CC0000"/>
    <a:srgbClr val="FFD8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046" autoAdjust="0"/>
    <p:restoredTop sz="94660"/>
  </p:normalViewPr>
  <p:slideViewPr>
    <p:cSldViewPr snapToGrid="0">
      <p:cViewPr varScale="1">
        <p:scale>
          <a:sx n="48" d="100"/>
          <a:sy n="48" d="100"/>
        </p:scale>
        <p:origin x="2670" y="4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4206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155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40486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74777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927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180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730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828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692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4158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2634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24B3E-EA86-4082-BB75-E75812FF8B03}" type="datetimeFigureOut">
              <a:rPr kumimoji="1" lang="ja-JP" altLang="en-US" smtClean="0"/>
              <a:t>2026/4/27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A6357E-E073-4296-88C6-4E62A8E9A7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5777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フローチャート: 書類 3">
            <a:extLst>
              <a:ext uri="{FF2B5EF4-FFF2-40B4-BE49-F238E27FC236}">
                <a16:creationId xmlns:a16="http://schemas.microsoft.com/office/drawing/2014/main" id="{DA78060B-C7A8-96A8-F2EE-DE054618A1DA}"/>
              </a:ext>
            </a:extLst>
          </p:cNvPr>
          <p:cNvSpPr/>
          <p:nvPr/>
        </p:nvSpPr>
        <p:spPr>
          <a:xfrm>
            <a:off x="261257" y="228601"/>
            <a:ext cx="6359898" cy="3507378"/>
          </a:xfrm>
          <a:prstGeom prst="flowChartDocumen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ja-JP" altLang="en-US" sz="3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認知症</a:t>
            </a:r>
            <a:r>
              <a:rPr kumimoji="1" lang="ja-JP" altLang="en-US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のこと</a:t>
            </a:r>
            <a:endParaRPr kumimoji="1" lang="en-US" altLang="ja-JP" sz="2400" b="1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kumimoji="1" lang="ja-JP" altLang="en-US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kumimoji="1" lang="ja-JP" altLang="en-US" sz="32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</a:t>
            </a:r>
            <a:r>
              <a:rPr kumimoji="1" lang="ja-JP" altLang="en-US" sz="2400" b="1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んでみませんか？</a:t>
            </a:r>
            <a:endParaRPr kumimoji="1" lang="en-US" altLang="ja-JP" sz="2400" b="1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en-US" altLang="ja-JP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endParaRPr kumimoji="1" lang="ja-JP" altLang="en-US" sz="2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06C1F402-6E0E-DDBD-60E6-B03261F02F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14350" y="1331790"/>
            <a:ext cx="5829300" cy="1691016"/>
          </a:xfrm>
        </p:spPr>
        <p:txBody>
          <a:bodyPr anchor="ctr" anchorCtr="1">
            <a:normAutofit/>
          </a:bodyPr>
          <a:lstStyle/>
          <a:p>
            <a:r>
              <a:rPr kumimoji="1" lang="ja-JP" altLang="en-US" sz="3600" b="1" dirty="0">
                <a:latin typeface="+mn-ea"/>
                <a:ea typeface="+mn-ea"/>
              </a:rPr>
              <a:t>認知症サポーター養成講座</a:t>
            </a:r>
            <a:r>
              <a:rPr lang="ja-JP" altLang="en-US" sz="3600" b="1" dirty="0">
                <a:latin typeface="+mn-ea"/>
                <a:ea typeface="+mn-ea"/>
              </a:rPr>
              <a:t>のご案内</a:t>
            </a:r>
            <a:endParaRPr kumimoji="1" lang="ja-JP" altLang="en-US" sz="3200" b="1" dirty="0">
              <a:latin typeface="+mn-ea"/>
              <a:ea typeface="+mn-ea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2096" y="299966"/>
            <a:ext cx="1332245" cy="127190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FBFBF9"/>
              </a:clrFrom>
              <a:clrTo>
                <a:srgbClr val="FBFBF9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738" y="9211102"/>
            <a:ext cx="5129925" cy="529264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654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318" y="2676637"/>
            <a:ext cx="399282" cy="43921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0877" y="6757306"/>
            <a:ext cx="566928" cy="633984"/>
          </a:xfrm>
          <a:prstGeom prst="rect">
            <a:avLst/>
          </a:prstGeom>
        </p:spPr>
      </p:pic>
      <p:sp>
        <p:nvSpPr>
          <p:cNvPr id="12" name="雲形吹き出し 11"/>
          <p:cNvSpPr/>
          <p:nvPr/>
        </p:nvSpPr>
        <p:spPr>
          <a:xfrm>
            <a:off x="4150387" y="6412284"/>
            <a:ext cx="1403418" cy="711237"/>
          </a:xfrm>
          <a:prstGeom prst="cloudCallout">
            <a:avLst>
              <a:gd name="adj1" fmla="val 78994"/>
              <a:gd name="adj2" fmla="val 25522"/>
            </a:avLst>
          </a:prstGeom>
          <a:noFill/>
          <a:ln>
            <a:solidFill>
              <a:srgbClr val="FFD8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0" rIns="0" bIns="36000" rtlCol="0" anchor="ctr"/>
          <a:lstStyle/>
          <a:p>
            <a:pPr algn="ctr"/>
            <a:r>
              <a:rPr kumimoji="1" lang="ja-JP" altLang="en-US" sz="1200" dirty="0">
                <a:solidFill>
                  <a:schemeClr val="tx1"/>
                </a:solidFill>
              </a:rPr>
              <a:t>参加費は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400" dirty="0">
                <a:solidFill>
                  <a:srgbClr val="FF0000"/>
                </a:solidFill>
              </a:rPr>
              <a:t>無料</a:t>
            </a:r>
            <a:r>
              <a:rPr kumimoji="1" lang="ja-JP" altLang="en-US" sz="1200" dirty="0">
                <a:solidFill>
                  <a:schemeClr val="tx1"/>
                </a:solidFill>
              </a:rPr>
              <a:t>です！</a:t>
            </a: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975565" y="2822469"/>
            <a:ext cx="38765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+mn-ea"/>
              </a:rPr>
              <a:t>鹿沼北地域包括支援センター　主催</a:t>
            </a:r>
          </a:p>
        </p:txBody>
      </p:sp>
      <p:sp>
        <p:nvSpPr>
          <p:cNvPr id="15" name="正方形/長方形 14"/>
          <p:cNvSpPr/>
          <p:nvPr/>
        </p:nvSpPr>
        <p:spPr>
          <a:xfrm>
            <a:off x="306914" y="7760369"/>
            <a:ext cx="6286390" cy="1383632"/>
          </a:xfrm>
          <a:prstGeom prst="rect">
            <a:avLst/>
          </a:prstGeom>
          <a:noFill/>
          <a:ln w="19050" cap="rnd">
            <a:solidFill>
              <a:srgbClr val="FFD85D"/>
            </a:solidFill>
            <a:prstDash val="dash"/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144000" rIns="36000" bIns="0" rtlCol="0" anchor="t"/>
          <a:lstStyle/>
          <a:p>
            <a:pPr>
              <a:lnSpc>
                <a:spcPts val="2000"/>
              </a:lnSpc>
            </a:pPr>
            <a:r>
              <a:rPr kumimoji="1" lang="en-US" altLang="ja-JP" sz="1200" dirty="0">
                <a:solidFill>
                  <a:schemeClr val="tx1"/>
                </a:solidFill>
              </a:rPr>
              <a:t>【</a:t>
            </a:r>
            <a:r>
              <a:rPr kumimoji="1" lang="ja-JP" altLang="en-US" sz="1200" dirty="0">
                <a:solidFill>
                  <a:schemeClr val="tx1"/>
                </a:solidFill>
              </a:rPr>
              <a:t>申込み・問い合わせ</a:t>
            </a:r>
            <a:r>
              <a:rPr kumimoji="1" lang="en-US" altLang="ja-JP" sz="1200" dirty="0">
                <a:solidFill>
                  <a:schemeClr val="tx1"/>
                </a:solidFill>
              </a:rPr>
              <a:t>】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pPr algn="ctr">
              <a:lnSpc>
                <a:spcPts val="2200"/>
              </a:lnSpc>
            </a:pPr>
            <a:r>
              <a:rPr kumimoji="1" lang="ja-JP" altLang="en-US" sz="1250" dirty="0">
                <a:solidFill>
                  <a:schemeClr val="tx1"/>
                </a:solidFill>
              </a:rPr>
              <a:t>　鹿沼北地域包括支援センターに電話・</a:t>
            </a:r>
            <a:r>
              <a:rPr kumimoji="1" lang="en-US" altLang="ja-JP" sz="1250" dirty="0">
                <a:solidFill>
                  <a:schemeClr val="tx1"/>
                </a:solidFill>
              </a:rPr>
              <a:t>FAX</a:t>
            </a:r>
            <a:r>
              <a:rPr kumimoji="1" lang="ja-JP" altLang="en-US" sz="1250" dirty="0">
                <a:solidFill>
                  <a:schemeClr val="tx1"/>
                </a:solidFill>
              </a:rPr>
              <a:t>（裏面の申込書）にてお申込みください。</a:t>
            </a:r>
            <a:r>
              <a:rPr kumimoji="1" lang="ja-JP" altLang="en-US" dirty="0">
                <a:solidFill>
                  <a:schemeClr val="tx1"/>
                </a:solidFill>
              </a:rPr>
              <a:t>　　　　　　　☎ </a:t>
            </a:r>
            <a:r>
              <a:rPr kumimoji="1" lang="en-US" altLang="ja-JP" dirty="0">
                <a:solidFill>
                  <a:schemeClr val="tx1"/>
                </a:solidFill>
              </a:rPr>
              <a:t>0289-62-9688</a:t>
            </a:r>
            <a:r>
              <a:rPr kumimoji="1" lang="ja-JP" altLang="en-US" dirty="0">
                <a:solidFill>
                  <a:schemeClr val="tx1"/>
                </a:solidFill>
              </a:rPr>
              <a:t>　　</a:t>
            </a:r>
            <a:r>
              <a:rPr kumimoji="1" lang="ja-JP" altLang="en-US" sz="1600" dirty="0">
                <a:solidFill>
                  <a:schemeClr val="tx1"/>
                </a:solidFill>
              </a:rPr>
              <a:t>受付時間　月～金　</a:t>
            </a:r>
            <a:r>
              <a:rPr kumimoji="1" lang="en-US" altLang="ja-JP" sz="1600" dirty="0">
                <a:solidFill>
                  <a:schemeClr val="tx1"/>
                </a:solidFill>
              </a:rPr>
              <a:t>8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kumimoji="1" lang="en-US" altLang="ja-JP" sz="1600" dirty="0">
                <a:solidFill>
                  <a:schemeClr val="tx1"/>
                </a:solidFill>
              </a:rPr>
              <a:t>30</a:t>
            </a:r>
            <a:r>
              <a:rPr kumimoji="1" lang="ja-JP" altLang="en-US" sz="1600" dirty="0">
                <a:solidFill>
                  <a:schemeClr val="tx1"/>
                </a:solidFill>
              </a:rPr>
              <a:t>～</a:t>
            </a:r>
            <a:r>
              <a:rPr kumimoji="1" lang="en-US" altLang="ja-JP" sz="1600" dirty="0">
                <a:solidFill>
                  <a:schemeClr val="tx1"/>
                </a:solidFill>
              </a:rPr>
              <a:t>17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kumimoji="1" lang="en-US" altLang="ja-JP" sz="1600" dirty="0">
                <a:solidFill>
                  <a:schemeClr val="tx1"/>
                </a:solidFill>
              </a:rPr>
              <a:t>00 </a:t>
            </a:r>
          </a:p>
          <a:p>
            <a:pPr>
              <a:lnSpc>
                <a:spcPts val="2200"/>
              </a:lnSpc>
            </a:pPr>
            <a:r>
              <a:rPr kumimoji="1" lang="en-US" altLang="ja-JP" dirty="0">
                <a:solidFill>
                  <a:schemeClr val="tx1"/>
                </a:solidFill>
              </a:rPr>
              <a:t> </a:t>
            </a:r>
            <a:r>
              <a:rPr kumimoji="1" lang="ja-JP" altLang="en-US" dirty="0">
                <a:solidFill>
                  <a:schemeClr val="tx1"/>
                </a:solidFill>
              </a:rPr>
              <a:t>       </a:t>
            </a:r>
            <a:r>
              <a:rPr kumimoji="1" lang="en-US" altLang="ja-JP" dirty="0">
                <a:solidFill>
                  <a:schemeClr val="tx1"/>
                </a:solidFill>
              </a:rPr>
              <a:t>FAX</a:t>
            </a:r>
            <a:r>
              <a:rPr kumimoji="1" lang="ja-JP" altLang="en-US" dirty="0">
                <a:solidFill>
                  <a:schemeClr val="tx1"/>
                </a:solidFill>
              </a:rPr>
              <a:t> </a:t>
            </a:r>
            <a:r>
              <a:rPr kumimoji="1" lang="en-US" altLang="ja-JP" dirty="0">
                <a:solidFill>
                  <a:schemeClr val="tx1"/>
                </a:solidFill>
              </a:rPr>
              <a:t>0289-74-5551 </a:t>
            </a:r>
            <a:r>
              <a:rPr kumimoji="1" lang="ja-JP" altLang="en-US" dirty="0">
                <a:solidFill>
                  <a:schemeClr val="tx1"/>
                </a:solidFill>
              </a:rPr>
              <a:t>  </a:t>
            </a:r>
            <a:r>
              <a:rPr kumimoji="1" lang="en-US" altLang="ja-JP" dirty="0">
                <a:solidFill>
                  <a:schemeClr val="tx1"/>
                </a:solidFill>
              </a:rPr>
              <a:t>   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  <a:r>
              <a:rPr kumimoji="1" lang="en-US" altLang="ja-JP" sz="1000" dirty="0">
                <a:solidFill>
                  <a:schemeClr val="tx1"/>
                </a:solidFill>
              </a:rPr>
              <a:t>※6</a:t>
            </a:r>
            <a:r>
              <a:rPr kumimoji="1" lang="ja-JP" altLang="en-US" sz="1000" dirty="0">
                <a:solidFill>
                  <a:schemeClr val="tx1"/>
                </a:solidFill>
              </a:rPr>
              <a:t>月</a:t>
            </a:r>
            <a:r>
              <a:rPr kumimoji="1" lang="en-US" altLang="ja-JP" sz="1000" dirty="0">
                <a:solidFill>
                  <a:schemeClr val="tx1"/>
                </a:solidFill>
              </a:rPr>
              <a:t>10</a:t>
            </a:r>
            <a:r>
              <a:rPr kumimoji="1" lang="ja-JP" altLang="en-US" sz="1000" dirty="0">
                <a:solidFill>
                  <a:schemeClr val="tx1"/>
                </a:solidFill>
              </a:rPr>
              <a:t>日（水）締め切り</a:t>
            </a:r>
            <a:r>
              <a:rPr kumimoji="1" lang="ja-JP" altLang="en-US" sz="1200" dirty="0">
                <a:solidFill>
                  <a:schemeClr val="tx1"/>
                </a:solidFill>
              </a:rPr>
              <a:t>　</a:t>
            </a:r>
          </a:p>
        </p:txBody>
      </p:sp>
      <p:pic>
        <p:nvPicPr>
          <p:cNvPr id="13" name="図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50" y="8534186"/>
            <a:ext cx="429629" cy="658236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 rot="282959">
            <a:off x="5041514" y="2439208"/>
            <a:ext cx="1530657" cy="5770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u="sng" dirty="0"/>
              <a:t>＊興味のある方</a:t>
            </a:r>
            <a:endParaRPr kumimoji="1" lang="en-US" altLang="ja-JP" sz="1050" u="sng" dirty="0"/>
          </a:p>
          <a:p>
            <a:r>
              <a:rPr kumimoji="1" lang="ja-JP" altLang="en-US" sz="1050" u="sng" dirty="0"/>
              <a:t>どなたでも</a:t>
            </a:r>
            <a:endParaRPr kumimoji="1" lang="en-US" altLang="ja-JP" sz="1050" u="sng" dirty="0"/>
          </a:p>
          <a:p>
            <a:r>
              <a:rPr kumimoji="1" lang="ja-JP" altLang="en-US" sz="1050" u="sng" dirty="0"/>
              <a:t>ご参加いただけます＊</a:t>
            </a:r>
          </a:p>
        </p:txBody>
      </p:sp>
      <p:sp>
        <p:nvSpPr>
          <p:cNvPr id="8" name="円: 塗りつぶしなし 7">
            <a:extLst>
              <a:ext uri="{FF2B5EF4-FFF2-40B4-BE49-F238E27FC236}">
                <a16:creationId xmlns:a16="http://schemas.microsoft.com/office/drawing/2014/main" id="{B150DD0B-DD38-274D-125D-39BE24E97FAD}"/>
              </a:ext>
            </a:extLst>
          </p:cNvPr>
          <p:cNvSpPr/>
          <p:nvPr/>
        </p:nvSpPr>
        <p:spPr>
          <a:xfrm>
            <a:off x="2818357" y="3102217"/>
            <a:ext cx="4039644" cy="3310067"/>
          </a:xfrm>
          <a:prstGeom prst="donut">
            <a:avLst>
              <a:gd name="adj" fmla="val 9316"/>
            </a:avLst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61385FE-3B34-C280-D361-BEB47AE5A0ED}"/>
              </a:ext>
            </a:extLst>
          </p:cNvPr>
          <p:cNvSpPr txBox="1"/>
          <p:nvPr/>
        </p:nvSpPr>
        <p:spPr>
          <a:xfrm>
            <a:off x="3450110" y="3664644"/>
            <a:ext cx="3171046" cy="218521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b="1" u="sng" dirty="0">
                <a:latin typeface="+mn-ea"/>
              </a:rPr>
              <a:t>認知症サポーターとは　　</a:t>
            </a:r>
            <a:endParaRPr kumimoji="1" lang="en-US" altLang="ja-JP" b="1" u="sng" dirty="0">
              <a:latin typeface="+mn-ea"/>
            </a:endParaRPr>
          </a:p>
          <a:p>
            <a:endParaRPr kumimoji="1" lang="en-US" altLang="ja-JP" b="1" u="sng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認知症を正しく理解し、認知症の人や家族を見守る「応援者」です。</a:t>
            </a:r>
            <a:endParaRPr kumimoji="1" lang="en-US" altLang="ja-JP" sz="1400" dirty="0">
              <a:latin typeface="+mn-ea"/>
            </a:endParaRPr>
          </a:p>
          <a:p>
            <a:pPr>
              <a:lnSpc>
                <a:spcPts val="2000"/>
              </a:lnSpc>
            </a:pPr>
            <a:r>
              <a:rPr kumimoji="1" lang="ja-JP" altLang="en-US" sz="1400" dirty="0">
                <a:latin typeface="+mn-ea"/>
              </a:rPr>
              <a:t>認知症サポーター養成講座を受講した人が</a:t>
            </a:r>
            <a:r>
              <a:rPr kumimoji="1" lang="ja-JP" altLang="en-US" sz="1400" b="1" dirty="0">
                <a:solidFill>
                  <a:srgbClr val="CC6600"/>
                </a:solidFill>
                <a:latin typeface="+mn-ea"/>
              </a:rPr>
              <a:t>認知症サポーター</a:t>
            </a:r>
            <a:r>
              <a:rPr kumimoji="1" lang="ja-JP" altLang="en-US" sz="1400" dirty="0">
                <a:latin typeface="+mn-ea"/>
              </a:rPr>
              <a:t>となり、その証として</a:t>
            </a:r>
            <a:r>
              <a:rPr kumimoji="1" lang="ja-JP" altLang="en-US" sz="1400" dirty="0">
                <a:solidFill>
                  <a:srgbClr val="CC6600"/>
                </a:solidFill>
                <a:latin typeface="+mn-ea"/>
              </a:rPr>
              <a:t>認知症サポーターリング</a:t>
            </a:r>
            <a:r>
              <a:rPr kumimoji="1" lang="ja-JP" altLang="en-US" sz="1400" dirty="0">
                <a:latin typeface="+mn-ea"/>
              </a:rPr>
              <a:t>を授与します。</a:t>
            </a:r>
          </a:p>
        </p:txBody>
      </p:sp>
      <p:pic>
        <p:nvPicPr>
          <p:cNvPr id="18" name="図 1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139" r="49833"/>
          <a:stretch/>
        </p:blipFill>
        <p:spPr>
          <a:xfrm rot="698786" flipH="1" flipV="1">
            <a:off x="427714" y="3088333"/>
            <a:ext cx="2535958" cy="2150829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 rot="21407239">
            <a:off x="692018" y="3999029"/>
            <a:ext cx="19087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b="1" u="sng" dirty="0">
                <a:solidFill>
                  <a:srgbClr val="CC6600"/>
                </a:solidFill>
              </a:rPr>
              <a:t>認知症予防</a:t>
            </a:r>
            <a:endParaRPr kumimoji="1" lang="en-US" altLang="ja-JP" sz="2200" b="1" u="sng" dirty="0">
              <a:solidFill>
                <a:srgbClr val="CC6600"/>
              </a:solidFill>
            </a:endParaRPr>
          </a:p>
          <a:p>
            <a:pPr algn="ctr"/>
            <a:r>
              <a:rPr kumimoji="1" lang="ja-JP" altLang="en-US" sz="1600" dirty="0"/>
              <a:t>のポイントも</a:t>
            </a:r>
            <a:endParaRPr kumimoji="1" lang="en-US" altLang="ja-JP" sz="1600" dirty="0"/>
          </a:p>
          <a:p>
            <a:pPr algn="ctr"/>
            <a:r>
              <a:rPr kumimoji="1" lang="ja-JP" altLang="en-US" sz="1600" dirty="0"/>
              <a:t>お伝えします！</a:t>
            </a:r>
            <a:endParaRPr kumimoji="1" lang="en-US" altLang="ja-JP" sz="1600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42DFFF02-F334-CB2C-3ABB-CDA35A3C7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4466" y="5723380"/>
            <a:ext cx="6146689" cy="20152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ja-JP" sz="1600" b="1" dirty="0">
                <a:latin typeface="+mn-ea"/>
              </a:rPr>
              <a:t>【</a:t>
            </a:r>
            <a:r>
              <a:rPr lang="ja-JP" altLang="en-US" sz="1600" b="1" dirty="0">
                <a:latin typeface="+mn-ea"/>
              </a:rPr>
              <a:t>開催日時</a:t>
            </a:r>
            <a:r>
              <a:rPr lang="en-US" altLang="ja-JP" sz="1600" b="1" dirty="0">
                <a:latin typeface="+mn-ea"/>
              </a:rPr>
              <a:t>】</a:t>
            </a:r>
          </a:p>
          <a:p>
            <a:pPr algn="l"/>
            <a:r>
              <a:rPr kumimoji="1" lang="ja-JP" altLang="en-US" sz="2400" dirty="0">
                <a:latin typeface="+mn-ea"/>
              </a:rPr>
              <a:t>令和</a:t>
            </a:r>
            <a:r>
              <a:rPr kumimoji="1" lang="en-US" altLang="ja-JP" sz="2400" dirty="0">
                <a:latin typeface="+mn-ea"/>
              </a:rPr>
              <a:t>8</a:t>
            </a:r>
            <a:r>
              <a:rPr kumimoji="1" lang="ja-JP" altLang="en-US" sz="2400" dirty="0">
                <a:latin typeface="+mn-ea"/>
              </a:rPr>
              <a:t>年</a:t>
            </a:r>
            <a:r>
              <a:rPr lang="en-US" altLang="ja-JP" sz="3900" dirty="0">
                <a:latin typeface="+mn-ea"/>
              </a:rPr>
              <a:t>6</a:t>
            </a:r>
            <a:r>
              <a:rPr kumimoji="1" lang="ja-JP" altLang="en-US" sz="2400" dirty="0">
                <a:latin typeface="+mn-ea"/>
              </a:rPr>
              <a:t>月</a:t>
            </a:r>
            <a:r>
              <a:rPr lang="en-US" altLang="ja-JP" sz="3900" dirty="0">
                <a:latin typeface="+mn-ea"/>
              </a:rPr>
              <a:t>16</a:t>
            </a:r>
            <a:r>
              <a:rPr kumimoji="1" lang="ja-JP" altLang="en-US" sz="2400" dirty="0">
                <a:latin typeface="+mn-ea"/>
              </a:rPr>
              <a:t>日（火）</a:t>
            </a:r>
            <a:endParaRPr kumimoji="1" lang="en-US" altLang="ja-JP" sz="2400" dirty="0">
              <a:latin typeface="+mn-ea"/>
            </a:endParaRPr>
          </a:p>
          <a:p>
            <a:pPr algn="l"/>
            <a:r>
              <a:rPr lang="en-US" altLang="ja-JP" sz="3600" dirty="0">
                <a:latin typeface="+mn-ea"/>
              </a:rPr>
              <a:t>10</a:t>
            </a:r>
            <a:r>
              <a:rPr lang="ja-JP" altLang="en-US" sz="3600" dirty="0">
                <a:latin typeface="+mn-ea"/>
              </a:rPr>
              <a:t>：</a:t>
            </a:r>
            <a:r>
              <a:rPr lang="en-US" altLang="ja-JP" sz="3600" dirty="0">
                <a:latin typeface="+mn-ea"/>
              </a:rPr>
              <a:t>00</a:t>
            </a:r>
            <a:r>
              <a:rPr lang="ja-JP" altLang="en-US" sz="3600" dirty="0">
                <a:latin typeface="+mn-ea"/>
              </a:rPr>
              <a:t>～</a:t>
            </a:r>
            <a:r>
              <a:rPr lang="en-US" altLang="ja-JP" sz="3600" dirty="0">
                <a:latin typeface="+mn-ea"/>
              </a:rPr>
              <a:t>12</a:t>
            </a:r>
            <a:r>
              <a:rPr lang="ja-JP" altLang="en-US" sz="3600" dirty="0">
                <a:latin typeface="+mn-ea"/>
              </a:rPr>
              <a:t>：</a:t>
            </a:r>
            <a:r>
              <a:rPr lang="en-US" altLang="ja-JP" sz="3600" dirty="0">
                <a:latin typeface="+mn-ea"/>
              </a:rPr>
              <a:t>00</a:t>
            </a:r>
          </a:p>
          <a:p>
            <a:pPr algn="l"/>
            <a:r>
              <a:rPr kumimoji="1" lang="ja-JP" altLang="en-US" sz="2400" dirty="0">
                <a:latin typeface="+mn-ea"/>
              </a:rPr>
              <a:t>場所：</a:t>
            </a:r>
            <a:r>
              <a:rPr lang="ja-JP" altLang="en-US" sz="2400" dirty="0">
                <a:latin typeface="+mn-ea"/>
              </a:rPr>
              <a:t>菊沢</a:t>
            </a:r>
            <a:r>
              <a:rPr kumimoji="1" lang="ja-JP" altLang="en-US" sz="2400" dirty="0">
                <a:latin typeface="+mn-ea"/>
              </a:rPr>
              <a:t>コミュニティセンター</a:t>
            </a:r>
            <a:endParaRPr kumimoji="1" lang="en-US" altLang="ja-JP" sz="2100" dirty="0">
              <a:latin typeface="+mn-ea"/>
            </a:endParaRPr>
          </a:p>
          <a:p>
            <a:pPr algn="l"/>
            <a:r>
              <a:rPr lang="ja-JP" altLang="en-US" sz="1200" dirty="0">
                <a:latin typeface="+mn-ea"/>
              </a:rPr>
              <a:t>　　　　　　（鹿沼市御成橋町</a:t>
            </a:r>
            <a:r>
              <a:rPr lang="en-US" altLang="ja-JP" sz="1200" dirty="0">
                <a:latin typeface="+mn-ea"/>
              </a:rPr>
              <a:t>2-2197-1</a:t>
            </a:r>
            <a:r>
              <a:rPr lang="ja-JP" altLang="en-US" sz="1200" dirty="0">
                <a:latin typeface="+mn-ea"/>
              </a:rPr>
              <a:t>　</a:t>
            </a:r>
            <a:r>
              <a:rPr lang="en-US" altLang="ja-JP" sz="1200" dirty="0">
                <a:latin typeface="+mn-ea"/>
              </a:rPr>
              <a:t>62-7619 </a:t>
            </a:r>
            <a:r>
              <a:rPr lang="ja-JP" altLang="en-US" sz="1200" dirty="0">
                <a:latin typeface="+mn-ea"/>
              </a:rPr>
              <a:t>）</a:t>
            </a:r>
            <a:endParaRPr lang="en-US" altLang="ja-JP" sz="1200" dirty="0">
              <a:latin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906507" y="7466626"/>
            <a:ext cx="11385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/>
              <a:t>定員：</a:t>
            </a:r>
            <a:r>
              <a:rPr kumimoji="1" lang="en-US" altLang="ja-JP" sz="1400" dirty="0"/>
              <a:t>40</a:t>
            </a:r>
            <a:r>
              <a:rPr kumimoji="1" lang="ja-JP" altLang="en-US" sz="1400" dirty="0"/>
              <a:t>名</a:t>
            </a:r>
          </a:p>
        </p:txBody>
      </p:sp>
    </p:spTree>
    <p:extLst>
      <p:ext uri="{BB962C8B-B14F-4D97-AF65-F5344CB8AC3E}">
        <p14:creationId xmlns:p14="http://schemas.microsoft.com/office/powerpoint/2010/main" val="13626928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1488" y="782052"/>
            <a:ext cx="5915025" cy="3416969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kumimoji="1" lang="en-US" altLang="ja-JP" sz="1400" dirty="0">
                <a:latin typeface="+mn-ea"/>
                <a:ea typeface="+mn-ea"/>
              </a:rPr>
              <a:t>R8</a:t>
            </a:r>
            <a:r>
              <a:rPr kumimoji="1" lang="ja-JP" altLang="en-US" sz="1400" dirty="0">
                <a:latin typeface="+mn-ea"/>
                <a:ea typeface="+mn-ea"/>
              </a:rPr>
              <a:t>年</a:t>
            </a:r>
            <a:r>
              <a:rPr lang="en-US" altLang="ja-JP" sz="2000" dirty="0">
                <a:latin typeface="+mn-ea"/>
                <a:ea typeface="+mn-ea"/>
              </a:rPr>
              <a:t>6</a:t>
            </a:r>
            <a:r>
              <a:rPr kumimoji="1" lang="en-US" altLang="ja-JP" sz="2000" dirty="0">
                <a:latin typeface="+mn-ea"/>
                <a:ea typeface="+mn-ea"/>
              </a:rPr>
              <a:t>/16</a:t>
            </a:r>
            <a:r>
              <a:rPr kumimoji="1" lang="ja-JP" altLang="en-US" sz="2000" dirty="0">
                <a:latin typeface="+mn-ea"/>
                <a:ea typeface="+mn-ea"/>
              </a:rPr>
              <a:t>認知症サポーター養成講座</a:t>
            </a:r>
            <a:br>
              <a:rPr lang="en-US" altLang="ja-JP" sz="2000" dirty="0">
                <a:latin typeface="+mn-ea"/>
                <a:ea typeface="+mn-ea"/>
              </a:rPr>
            </a:br>
            <a:r>
              <a:rPr lang="ja-JP" altLang="en-US" sz="2400" dirty="0">
                <a:latin typeface="+mn-ea"/>
                <a:ea typeface="+mn-ea"/>
              </a:rPr>
              <a:t>申　込　書</a:t>
            </a:r>
            <a:br>
              <a:rPr lang="en-US" altLang="ja-JP" sz="2400" dirty="0">
                <a:latin typeface="+mn-ea"/>
                <a:ea typeface="+mn-ea"/>
              </a:rPr>
            </a:br>
            <a:r>
              <a:rPr lang="ja-JP" altLang="en-US" sz="1300" dirty="0">
                <a:latin typeface="+mn-ea"/>
                <a:ea typeface="+mn-ea"/>
              </a:rPr>
              <a:t>電話・</a:t>
            </a:r>
            <a:r>
              <a:rPr lang="en-US" altLang="ja-JP" sz="1300" dirty="0">
                <a:latin typeface="+mn-ea"/>
                <a:ea typeface="+mn-ea"/>
              </a:rPr>
              <a:t>FAX</a:t>
            </a:r>
            <a:r>
              <a:rPr lang="ja-JP" altLang="en-US" sz="1300" dirty="0" err="1">
                <a:latin typeface="+mn-ea"/>
                <a:ea typeface="+mn-ea"/>
              </a:rPr>
              <a:t>にて</a:t>
            </a:r>
            <a:r>
              <a:rPr lang="ja-JP" altLang="en-US" sz="1300" dirty="0">
                <a:latin typeface="+mn-ea"/>
                <a:ea typeface="+mn-ea"/>
              </a:rPr>
              <a:t>お申込みください</a:t>
            </a:r>
            <a:br>
              <a:rPr lang="en-US" altLang="ja-JP" sz="1300" dirty="0">
                <a:latin typeface="+mn-ea"/>
                <a:ea typeface="+mn-ea"/>
              </a:rPr>
            </a:br>
            <a:r>
              <a:rPr lang="ja-JP" altLang="en-US" sz="1300" dirty="0">
                <a:latin typeface="+mn-ea"/>
                <a:ea typeface="+mn-ea"/>
              </a:rPr>
              <a:t>（</a:t>
            </a:r>
            <a:r>
              <a:rPr lang="en-US" altLang="ja-JP" sz="1300" dirty="0">
                <a:latin typeface="+mn-ea"/>
                <a:ea typeface="+mn-ea"/>
              </a:rPr>
              <a:t>R8</a:t>
            </a:r>
            <a:r>
              <a:rPr lang="ja-JP" altLang="en-US" sz="1300" dirty="0">
                <a:latin typeface="+mn-ea"/>
                <a:ea typeface="+mn-ea"/>
              </a:rPr>
              <a:t>年</a:t>
            </a:r>
            <a:r>
              <a:rPr lang="en-US" altLang="ja-JP" sz="1300" dirty="0">
                <a:latin typeface="+mn-ea"/>
                <a:ea typeface="+mn-ea"/>
              </a:rPr>
              <a:t>6</a:t>
            </a:r>
            <a:r>
              <a:rPr lang="ja-JP" altLang="en-US" sz="1300" dirty="0">
                <a:latin typeface="+mn-ea"/>
                <a:ea typeface="+mn-ea"/>
              </a:rPr>
              <a:t>月</a:t>
            </a:r>
            <a:r>
              <a:rPr lang="en-US" altLang="ja-JP" sz="1300" dirty="0">
                <a:latin typeface="+mn-ea"/>
                <a:ea typeface="+mn-ea"/>
              </a:rPr>
              <a:t>10</a:t>
            </a:r>
            <a:r>
              <a:rPr lang="ja-JP" altLang="en-US" sz="1300" dirty="0">
                <a:latin typeface="+mn-ea"/>
                <a:ea typeface="+mn-ea"/>
              </a:rPr>
              <a:t>日（水）締め切り）</a:t>
            </a:r>
            <a:br>
              <a:rPr lang="en-US" altLang="ja-JP" sz="1300" dirty="0">
                <a:latin typeface="+mn-ea"/>
                <a:ea typeface="+mn-ea"/>
              </a:rPr>
            </a:br>
            <a:br>
              <a:rPr lang="en-US" altLang="ja-JP" sz="1300" dirty="0">
                <a:latin typeface="+mn-ea"/>
                <a:ea typeface="+mn-ea"/>
              </a:rPr>
            </a:br>
            <a:r>
              <a:rPr lang="ja-JP" altLang="en-US" sz="1600" dirty="0">
                <a:latin typeface="+mn-ea"/>
                <a:ea typeface="+mn-ea"/>
              </a:rPr>
              <a:t>鹿沼北地域包括支援センター</a:t>
            </a:r>
            <a:br>
              <a:rPr lang="en-US" altLang="ja-JP" sz="2400" dirty="0">
                <a:latin typeface="+mn-ea"/>
                <a:ea typeface="+mn-ea"/>
              </a:rPr>
            </a:br>
            <a:r>
              <a:rPr lang="en-US" altLang="ja-JP" sz="2400" dirty="0">
                <a:latin typeface="+mn-ea"/>
                <a:ea typeface="+mn-ea"/>
              </a:rPr>
              <a:t> </a:t>
            </a:r>
            <a:r>
              <a:rPr lang="ja-JP" altLang="en-US" sz="2400" dirty="0">
                <a:latin typeface="+mn-ea"/>
                <a:ea typeface="+mn-ea"/>
              </a:rPr>
              <a:t>☎　</a:t>
            </a:r>
            <a:r>
              <a:rPr lang="en-US" altLang="ja-JP" sz="2400" dirty="0">
                <a:latin typeface="+mn-ea"/>
                <a:ea typeface="+mn-ea"/>
              </a:rPr>
              <a:t>0289-62-9688</a:t>
            </a:r>
            <a:br>
              <a:rPr lang="en-US" altLang="ja-JP" sz="2400" dirty="0">
                <a:latin typeface="+mn-ea"/>
                <a:ea typeface="+mn-ea"/>
              </a:rPr>
            </a:br>
            <a:br>
              <a:rPr lang="en-US" altLang="ja-JP" sz="1300" dirty="0">
                <a:latin typeface="+mn-ea"/>
                <a:ea typeface="+mn-ea"/>
              </a:rPr>
            </a:br>
            <a:r>
              <a:rPr lang="en-US" altLang="ja-JP" sz="2400" dirty="0">
                <a:latin typeface="+mn-ea"/>
                <a:ea typeface="+mn-ea"/>
              </a:rPr>
              <a:t>FAX</a:t>
            </a:r>
            <a:r>
              <a:rPr lang="ja-JP" altLang="en-US" sz="2400" dirty="0">
                <a:latin typeface="+mn-ea"/>
                <a:ea typeface="+mn-ea"/>
              </a:rPr>
              <a:t> </a:t>
            </a:r>
            <a:r>
              <a:rPr lang="en-US" altLang="ja-JP" sz="2400" dirty="0">
                <a:latin typeface="+mn-ea"/>
                <a:ea typeface="+mn-ea"/>
              </a:rPr>
              <a:t>0289-74-5551   </a:t>
            </a:r>
            <a:endParaRPr kumimoji="1" lang="ja-JP" altLang="en-US" sz="1300" dirty="0">
              <a:latin typeface="+mn-ea"/>
              <a:ea typeface="+mn-ea"/>
            </a:endParaRPr>
          </a:p>
        </p:txBody>
      </p:sp>
      <p:sp>
        <p:nvSpPr>
          <p:cNvPr id="5" name="対角する 2 つの角を丸めた四角形 4"/>
          <p:cNvSpPr/>
          <p:nvPr/>
        </p:nvSpPr>
        <p:spPr>
          <a:xfrm>
            <a:off x="471488" y="481263"/>
            <a:ext cx="5915025" cy="8783053"/>
          </a:xfrm>
          <a:prstGeom prst="round2DiagRect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3070593"/>
              </p:ext>
            </p:extLst>
          </p:nvPr>
        </p:nvGraphicFramePr>
        <p:xfrm>
          <a:off x="812129" y="4331368"/>
          <a:ext cx="5281866" cy="35994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075">
                  <a:extLst>
                    <a:ext uri="{9D8B030D-6E8A-4147-A177-3AD203B41FA5}">
                      <a16:colId xmlns:a16="http://schemas.microsoft.com/office/drawing/2014/main" val="1944822771"/>
                    </a:ext>
                  </a:extLst>
                </a:gridCol>
                <a:gridCol w="3729791">
                  <a:extLst>
                    <a:ext uri="{9D8B030D-6E8A-4147-A177-3AD203B41FA5}">
                      <a16:colId xmlns:a16="http://schemas.microsoft.com/office/drawing/2014/main" val="3529158727"/>
                    </a:ext>
                  </a:extLst>
                </a:gridCol>
              </a:tblGrid>
              <a:tr h="56270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b="0" baseline="0" dirty="0">
                          <a:solidFill>
                            <a:schemeClr val="tx1"/>
                          </a:solidFill>
                        </a:rPr>
                        <a:t>氏　　名</a:t>
                      </a:r>
                      <a:endParaRPr kumimoji="1" lang="en-US" altLang="ja-JP" sz="1200" b="0" baseline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80375835"/>
                  </a:ext>
                </a:extLst>
              </a:tr>
              <a:tr h="63489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住　所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5512749"/>
                  </a:ext>
                </a:extLst>
              </a:tr>
              <a:tr h="66446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連　絡　先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0681478"/>
                  </a:ext>
                </a:extLst>
              </a:tr>
              <a:tr h="16150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dirty="0"/>
                        <a:t>参加者希望者が複数いる場合は、お名前をお書きください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dirty="0"/>
                        <a:t>　氏名：</a:t>
                      </a:r>
                      <a:endParaRPr kumimoji="1" lang="en-US" altLang="ja-JP" dirty="0"/>
                    </a:p>
                    <a:p>
                      <a:pPr algn="l"/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dirty="0"/>
                        <a:t>　氏名：</a:t>
                      </a:r>
                      <a:endParaRPr kumimoji="1" lang="en-US" altLang="ja-JP" dirty="0"/>
                    </a:p>
                    <a:p>
                      <a:pPr algn="l"/>
                      <a:endParaRPr kumimoji="1" lang="en-US" altLang="ja-JP" dirty="0"/>
                    </a:p>
                    <a:p>
                      <a:pPr algn="l"/>
                      <a:r>
                        <a:rPr kumimoji="1" lang="ja-JP" altLang="en-US" dirty="0"/>
                        <a:t>　氏名：</a:t>
                      </a:r>
                      <a:endParaRPr kumimoji="1" lang="en-US" altLang="ja-JP" dirty="0"/>
                    </a:p>
                    <a:p>
                      <a:pPr algn="l"/>
                      <a:endParaRPr kumimoji="1" lang="en-US" altLang="ja-JP" dirty="0"/>
                    </a:p>
                    <a:p>
                      <a:pPr algn="l"/>
                      <a:endParaRPr kumimoji="1" lang="ja-JP" altLang="en-US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978486"/>
                  </a:ext>
                </a:extLst>
              </a:tr>
            </a:tbl>
          </a:graphicData>
        </a:graphic>
      </p:graphicFrame>
      <p:cxnSp>
        <p:nvCxnSpPr>
          <p:cNvPr id="10" name="直線コネクタ 9"/>
          <p:cNvCxnSpPr/>
          <p:nvPr/>
        </p:nvCxnSpPr>
        <p:spPr>
          <a:xfrm flipV="1">
            <a:off x="3227095" y="6624398"/>
            <a:ext cx="23341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3227094" y="7062040"/>
            <a:ext cx="23341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コネクタ 14"/>
          <p:cNvCxnSpPr/>
          <p:nvPr/>
        </p:nvCxnSpPr>
        <p:spPr>
          <a:xfrm flipV="1">
            <a:off x="3227092" y="7515722"/>
            <a:ext cx="2334127" cy="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図 15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1199" y="7988842"/>
            <a:ext cx="1152401" cy="1100210"/>
          </a:xfrm>
          <a:prstGeom prst="rect">
            <a:avLst/>
          </a:prstGeom>
        </p:spPr>
      </p:pic>
      <p:sp>
        <p:nvSpPr>
          <p:cNvPr id="3" name="テキスト ボックス 2"/>
          <p:cNvSpPr txBox="1"/>
          <p:nvPr/>
        </p:nvSpPr>
        <p:spPr>
          <a:xfrm>
            <a:off x="2141623" y="3308685"/>
            <a:ext cx="28153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+mn-ea"/>
              </a:rPr>
              <a:t>（</a:t>
            </a:r>
            <a:r>
              <a:rPr lang="ja-JP" altLang="en-US" sz="1100" dirty="0"/>
              <a:t>受付時間　月～金　</a:t>
            </a:r>
            <a:r>
              <a:rPr lang="en-US" altLang="ja-JP" sz="1100" dirty="0"/>
              <a:t>8</a:t>
            </a:r>
            <a:r>
              <a:rPr lang="ja-JP" altLang="en-US" sz="1100" dirty="0"/>
              <a:t>：</a:t>
            </a:r>
            <a:r>
              <a:rPr lang="en-US" altLang="ja-JP" sz="1100" dirty="0"/>
              <a:t>30</a:t>
            </a:r>
            <a:r>
              <a:rPr lang="ja-JP" altLang="en-US" sz="1100" dirty="0"/>
              <a:t>～</a:t>
            </a:r>
            <a:r>
              <a:rPr lang="en-US" altLang="ja-JP" sz="1100" dirty="0"/>
              <a:t>17</a:t>
            </a:r>
            <a:r>
              <a:rPr lang="ja-JP" altLang="en-US" sz="1100" dirty="0"/>
              <a:t>：</a:t>
            </a:r>
            <a:r>
              <a:rPr lang="en-US" altLang="ja-JP" sz="1100" dirty="0"/>
              <a:t>00</a:t>
            </a:r>
            <a:r>
              <a:rPr lang="ja-JP" altLang="en-US" sz="1100" dirty="0"/>
              <a:t>）</a:t>
            </a:r>
            <a:endParaRPr kumimoji="1" lang="ja-JP" altLang="en-US" sz="1100" dirty="0"/>
          </a:p>
        </p:txBody>
      </p:sp>
    </p:spTree>
    <p:extLst>
      <p:ext uri="{BB962C8B-B14F-4D97-AF65-F5344CB8AC3E}">
        <p14:creationId xmlns:p14="http://schemas.microsoft.com/office/powerpoint/2010/main" val="1920823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823</TotalTime>
  <Words>264</Words>
  <Application>Microsoft Office PowerPoint</Application>
  <PresentationFormat>A4 210 x 297 mm</PresentationFormat>
  <Paragraphs>39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UD デジタル 教科書体 NP-B</vt:lpstr>
      <vt:lpstr>Arial</vt:lpstr>
      <vt:lpstr>Calibri</vt:lpstr>
      <vt:lpstr>Calibri Light</vt:lpstr>
      <vt:lpstr>Office テーマ</vt:lpstr>
      <vt:lpstr>認知症サポーター養成講座のご案内</vt:lpstr>
      <vt:lpstr>R8年6/16認知症サポーター養成講座 申　込　書 電話・FAXにてお申込みください （R8年6月10日（水）締め切り）  鹿沼北地域包括支援センター  ☎　0289-62-9688  FAX 0289-74-5551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認知症サポーター養成講座のご案内</dc:title>
  <dc:creator>悦子 笹本</dc:creator>
  <cp:lastModifiedBy>kita001</cp:lastModifiedBy>
  <cp:revision>90</cp:revision>
  <cp:lastPrinted>2024-05-31T05:37:11Z</cp:lastPrinted>
  <dcterms:created xsi:type="dcterms:W3CDTF">2023-09-10T13:04:40Z</dcterms:created>
  <dcterms:modified xsi:type="dcterms:W3CDTF">2026-04-27T00:07:52Z</dcterms:modified>
</cp:coreProperties>
</file>